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9543" autoAdjust="0"/>
  </p:normalViewPr>
  <p:slideViewPr>
    <p:cSldViewPr snapToGrid="0">
      <p:cViewPr>
        <p:scale>
          <a:sx n="75" d="100"/>
          <a:sy n="75" d="100"/>
        </p:scale>
        <p:origin x="3564" y="588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E2FD9-9A2A-494E-92A4-72C26DF5C3AC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FD13F-DEFF-456E-A827-22E05C1257D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9406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D13F-DEFF-456E-A827-22E05C1257D6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556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D13F-DEFF-456E-A827-22E05C1257D6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58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FD13F-DEFF-456E-A827-22E05C1257D6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69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66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537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96703"/>
            <a:ext cx="4514850" cy="845220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75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28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887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427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7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055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817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693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88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88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13BCF-F85B-493D-A945-E1BCE85F4685}" type="datetimeFigureOut">
              <a:rPr lang="de-CH" smtClean="0"/>
              <a:t>11.05.2020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E9C7-A286-4FEE-9C7C-332C1AD856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62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19" Type="http://schemas.openxmlformats.org/officeDocument/2006/relationships/image" Target="../media/image14.png"/><Relationship Id="rId4" Type="http://schemas.openxmlformats.org/officeDocument/2006/relationships/image" Target="../media/image2.gif"/><Relationship Id="rId9" Type="http://schemas.openxmlformats.org/officeDocument/2006/relationships/image" Target="../media/image8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8.png"/><Relationship Id="rId18" Type="http://schemas.openxmlformats.org/officeDocument/2006/relationships/image" Target="../media/image25.jpeg"/><Relationship Id="rId3" Type="http://schemas.openxmlformats.org/officeDocument/2006/relationships/image" Target="../media/image1.png"/><Relationship Id="rId21" Type="http://schemas.openxmlformats.org/officeDocument/2006/relationships/image" Target="../media/image13.jpeg"/><Relationship Id="rId7" Type="http://schemas.openxmlformats.org/officeDocument/2006/relationships/image" Target="../media/image5.png"/><Relationship Id="rId12" Type="http://schemas.openxmlformats.org/officeDocument/2006/relationships/image" Target="../media/image17.png"/><Relationship Id="rId17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.pn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3.jpeg"/><Relationship Id="rId23" Type="http://schemas.openxmlformats.org/officeDocument/2006/relationships/image" Target="../media/image15.png"/><Relationship Id="rId10" Type="http://schemas.openxmlformats.org/officeDocument/2006/relationships/image" Target="../media/image9.png"/><Relationship Id="rId19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7.png"/><Relationship Id="rId14" Type="http://schemas.openxmlformats.org/officeDocument/2006/relationships/image" Target="../media/image22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hteck 186"/>
          <p:cNvSpPr/>
          <p:nvPr/>
        </p:nvSpPr>
        <p:spPr>
          <a:xfrm>
            <a:off x="703054" y="5410865"/>
            <a:ext cx="904538" cy="263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86" name="Rechteck 185"/>
          <p:cNvSpPr/>
          <p:nvPr/>
        </p:nvSpPr>
        <p:spPr>
          <a:xfrm>
            <a:off x="731817" y="4651140"/>
            <a:ext cx="412249" cy="254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234236" y="2194652"/>
            <a:ext cx="3417014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pic>
        <p:nvPicPr>
          <p:cNvPr id="8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808" y="3800145"/>
            <a:ext cx="296158" cy="45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091" y="98872"/>
            <a:ext cx="1302326" cy="806202"/>
          </a:xfrm>
          <a:prstGeom prst="rect">
            <a:avLst/>
          </a:prstGeom>
        </p:spPr>
      </p:pic>
      <p:cxnSp>
        <p:nvCxnSpPr>
          <p:cNvPr id="8" name="Gerade Verbindung 7"/>
          <p:cNvCxnSpPr/>
          <p:nvPr/>
        </p:nvCxnSpPr>
        <p:spPr>
          <a:xfrm flipV="1">
            <a:off x="3323705" y="3305902"/>
            <a:ext cx="520" cy="18099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958376" y="3313522"/>
            <a:ext cx="2363944" cy="7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956208" y="3305902"/>
            <a:ext cx="1055" cy="1335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/>
          <p:cNvSpPr txBox="1">
            <a:spLocks/>
          </p:cNvSpPr>
          <p:nvPr/>
        </p:nvSpPr>
        <p:spPr>
          <a:xfrm>
            <a:off x="710675" y="4587713"/>
            <a:ext cx="504056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Büro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643766" y="5368110"/>
            <a:ext cx="1189077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Wohnzimmer</a:t>
            </a:r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954881" y="5674181"/>
            <a:ext cx="3493" cy="1436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3338513" y="5658941"/>
            <a:ext cx="432" cy="1445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958376" y="7101615"/>
            <a:ext cx="2382518" cy="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34" y="3726630"/>
            <a:ext cx="430779" cy="6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Gerade Verbindung 46"/>
          <p:cNvCxnSpPr/>
          <p:nvPr/>
        </p:nvCxnSpPr>
        <p:spPr>
          <a:xfrm>
            <a:off x="2797438" y="6203871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el 1"/>
          <p:cNvSpPr txBox="1">
            <a:spLocks/>
          </p:cNvSpPr>
          <p:nvPr/>
        </p:nvSpPr>
        <p:spPr>
          <a:xfrm>
            <a:off x="2813767" y="6250244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cxnSp>
        <p:nvCxnSpPr>
          <p:cNvPr id="54" name="Gerade Verbindung 53"/>
          <p:cNvCxnSpPr/>
          <p:nvPr/>
        </p:nvCxnSpPr>
        <p:spPr>
          <a:xfrm flipV="1">
            <a:off x="1839521" y="3827599"/>
            <a:ext cx="39540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Gerade Verbindung 1042"/>
          <p:cNvCxnSpPr/>
          <p:nvPr/>
        </p:nvCxnSpPr>
        <p:spPr>
          <a:xfrm>
            <a:off x="1839520" y="4007617"/>
            <a:ext cx="3429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2182511" y="4343191"/>
            <a:ext cx="756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2175345" y="4007617"/>
            <a:ext cx="0" cy="335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184" y="4576498"/>
            <a:ext cx="249874" cy="55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916353"/>
            <a:ext cx="430779" cy="6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Gerade Verbindung 77"/>
          <p:cNvCxnSpPr/>
          <p:nvPr/>
        </p:nvCxnSpPr>
        <p:spPr>
          <a:xfrm flipV="1">
            <a:off x="4634183" y="4017322"/>
            <a:ext cx="39540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4641326" y="4200590"/>
            <a:ext cx="3429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4977173" y="4783500"/>
            <a:ext cx="756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4968726" y="4201252"/>
            <a:ext cx="3324" cy="5822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618" y="3610422"/>
            <a:ext cx="337027" cy="44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Gerade Verbindung 85"/>
          <p:cNvCxnSpPr/>
          <p:nvPr/>
        </p:nvCxnSpPr>
        <p:spPr>
          <a:xfrm flipV="1">
            <a:off x="4634183" y="4073468"/>
            <a:ext cx="877775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092" y="3584072"/>
            <a:ext cx="337027" cy="44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277" y="4093492"/>
            <a:ext cx="424184" cy="42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5" name="Gerade Verbindung 94"/>
          <p:cNvCxnSpPr/>
          <p:nvPr/>
        </p:nvCxnSpPr>
        <p:spPr>
          <a:xfrm>
            <a:off x="4641325" y="4155049"/>
            <a:ext cx="6240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4629421" y="4119044"/>
            <a:ext cx="6989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317331" y="4120290"/>
            <a:ext cx="74018" cy="3321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5383148" y="4434795"/>
            <a:ext cx="4151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1256937" y="3634958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itel 1"/>
          <p:cNvSpPr txBox="1">
            <a:spLocks/>
          </p:cNvSpPr>
          <p:nvPr/>
        </p:nvSpPr>
        <p:spPr>
          <a:xfrm>
            <a:off x="3645024" y="3020393"/>
            <a:ext cx="2336676" cy="21166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Komplexere Installation</a:t>
            </a:r>
          </a:p>
        </p:txBody>
      </p:sp>
      <p:pic>
        <p:nvPicPr>
          <p:cNvPr id="114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4149080" y="3756056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5" name="Gerade Verbindung 114"/>
          <p:cNvCxnSpPr/>
          <p:nvPr/>
        </p:nvCxnSpPr>
        <p:spPr>
          <a:xfrm>
            <a:off x="5885774" y="4852300"/>
            <a:ext cx="216576" cy="4304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itel 1"/>
          <p:cNvSpPr txBox="1">
            <a:spLocks/>
          </p:cNvSpPr>
          <p:nvPr/>
        </p:nvSpPr>
        <p:spPr>
          <a:xfrm>
            <a:off x="6025154" y="4783798"/>
            <a:ext cx="571560" cy="32117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z.B. im</a:t>
            </a:r>
          </a:p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- Keller</a:t>
            </a:r>
          </a:p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- 1.,2. OG</a:t>
            </a:r>
          </a:p>
        </p:txBody>
      </p:sp>
      <p:pic>
        <p:nvPicPr>
          <p:cNvPr id="58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42" y="4136867"/>
            <a:ext cx="362716" cy="50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itel 1"/>
          <p:cNvSpPr txBox="1">
            <a:spLocks/>
          </p:cNvSpPr>
          <p:nvPr/>
        </p:nvSpPr>
        <p:spPr>
          <a:xfrm>
            <a:off x="945673" y="2952624"/>
            <a:ext cx="1518667" cy="26489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Typische Installation</a:t>
            </a:r>
          </a:p>
        </p:txBody>
      </p:sp>
      <p:cxnSp>
        <p:nvCxnSpPr>
          <p:cNvPr id="125" name="Gerade Verbindung 124"/>
          <p:cNvCxnSpPr/>
          <p:nvPr/>
        </p:nvCxnSpPr>
        <p:spPr>
          <a:xfrm flipH="1" flipV="1">
            <a:off x="3678894" y="3321167"/>
            <a:ext cx="2134" cy="1794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H="1">
            <a:off x="3678893" y="3321166"/>
            <a:ext cx="2855724" cy="85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6519945" y="3329762"/>
            <a:ext cx="0" cy="1946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V="1">
            <a:off x="3679031" y="5674181"/>
            <a:ext cx="6759" cy="14417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V="1">
            <a:off x="6490306" y="5674180"/>
            <a:ext cx="0" cy="1428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3679443" y="7101615"/>
            <a:ext cx="2823751" cy="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5874183" y="6203871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itel 1"/>
          <p:cNvSpPr txBox="1">
            <a:spLocks/>
          </p:cNvSpPr>
          <p:nvPr/>
        </p:nvSpPr>
        <p:spPr>
          <a:xfrm>
            <a:off x="5890512" y="6250244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pic>
        <p:nvPicPr>
          <p:cNvPr id="88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740" y="3391910"/>
            <a:ext cx="719435" cy="3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394" y="3415417"/>
            <a:ext cx="719435" cy="3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Titel 1"/>
          <p:cNvSpPr>
            <a:spLocks noGrp="1"/>
          </p:cNvSpPr>
          <p:nvPr>
            <p:ph type="ctrTitle"/>
          </p:nvPr>
        </p:nvSpPr>
        <p:spPr>
          <a:xfrm>
            <a:off x="187254" y="1428017"/>
            <a:ext cx="5768069" cy="1192088"/>
          </a:xfrm>
        </p:spPr>
        <p:txBody>
          <a:bodyPr>
            <a:noAutofit/>
          </a:bodyPr>
          <a:lstStyle/>
          <a:p>
            <a:pPr algn="l"/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Installation QuicklineTV «UHD-Box»</a:t>
            </a: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Internet-Modem / Separate Räume</a:t>
            </a:r>
          </a:p>
        </p:txBody>
      </p:sp>
      <p:pic>
        <p:nvPicPr>
          <p:cNvPr id="168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99" y="4016385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Gerade Verbindung 51"/>
          <p:cNvCxnSpPr/>
          <p:nvPr/>
        </p:nvCxnSpPr>
        <p:spPr>
          <a:xfrm flipV="1">
            <a:off x="1214846" y="4262704"/>
            <a:ext cx="39540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9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567" y="4210269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Gerade Verbindung 76"/>
          <p:cNvCxnSpPr/>
          <p:nvPr/>
        </p:nvCxnSpPr>
        <p:spPr>
          <a:xfrm flipV="1">
            <a:off x="4009508" y="4452427"/>
            <a:ext cx="39540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53" y="6368497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itel 1"/>
          <p:cNvSpPr txBox="1">
            <a:spLocks/>
          </p:cNvSpPr>
          <p:nvPr/>
        </p:nvSpPr>
        <p:spPr>
          <a:xfrm>
            <a:off x="1418657" y="6471853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pic>
        <p:nvPicPr>
          <p:cNvPr id="171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316" y="6376138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2" name="Gerade Verbindung 141"/>
          <p:cNvCxnSpPr/>
          <p:nvPr/>
        </p:nvCxnSpPr>
        <p:spPr>
          <a:xfrm>
            <a:off x="4057650" y="6690028"/>
            <a:ext cx="1166813" cy="266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 flipV="1">
            <a:off x="5231606" y="6622952"/>
            <a:ext cx="77951" cy="9607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179"/>
          <p:cNvCxnSpPr/>
          <p:nvPr/>
        </p:nvCxnSpPr>
        <p:spPr>
          <a:xfrm flipH="1" flipV="1">
            <a:off x="4012501" y="6558057"/>
            <a:ext cx="47530" cy="14387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itel 1"/>
          <p:cNvSpPr txBox="1">
            <a:spLocks/>
          </p:cNvSpPr>
          <p:nvPr/>
        </p:nvSpPr>
        <p:spPr>
          <a:xfrm>
            <a:off x="1103307" y="3464859"/>
            <a:ext cx="395127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WLAN</a:t>
            </a:r>
          </a:p>
        </p:txBody>
      </p:sp>
      <p:sp>
        <p:nvSpPr>
          <p:cNvPr id="190" name="Titel 1"/>
          <p:cNvSpPr txBox="1">
            <a:spLocks/>
          </p:cNvSpPr>
          <p:nvPr/>
        </p:nvSpPr>
        <p:spPr>
          <a:xfrm>
            <a:off x="3938572" y="3598630"/>
            <a:ext cx="395127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WLAN</a:t>
            </a:r>
          </a:p>
        </p:txBody>
      </p:sp>
      <p:pic>
        <p:nvPicPr>
          <p:cNvPr id="113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216" y="4649189"/>
            <a:ext cx="610528" cy="2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9" name="Gerade Verbindung 98"/>
          <p:cNvCxnSpPr>
            <a:endCxn id="113" idx="1"/>
          </p:cNvCxnSpPr>
          <p:nvPr/>
        </p:nvCxnSpPr>
        <p:spPr>
          <a:xfrm>
            <a:off x="5250656" y="4153627"/>
            <a:ext cx="101560" cy="6083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itel 1"/>
          <p:cNvSpPr txBox="1">
            <a:spLocks/>
          </p:cNvSpPr>
          <p:nvPr/>
        </p:nvSpPr>
        <p:spPr>
          <a:xfrm>
            <a:off x="5444189" y="4884211"/>
            <a:ext cx="714220" cy="250136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Switch, kein 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Router!</a:t>
            </a:r>
          </a:p>
        </p:txBody>
      </p:sp>
      <p:sp>
        <p:nvSpPr>
          <p:cNvPr id="201" name="Titel 1"/>
          <p:cNvSpPr txBox="1">
            <a:spLocks/>
          </p:cNvSpPr>
          <p:nvPr/>
        </p:nvSpPr>
        <p:spPr>
          <a:xfrm>
            <a:off x="1995872" y="6815021"/>
            <a:ext cx="1327976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sp>
        <p:nvSpPr>
          <p:cNvPr id="202" name="Titel 1"/>
          <p:cNvSpPr txBox="1">
            <a:spLocks/>
          </p:cNvSpPr>
          <p:nvPr/>
        </p:nvSpPr>
        <p:spPr>
          <a:xfrm>
            <a:off x="5032730" y="6815021"/>
            <a:ext cx="1327976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cxnSp>
        <p:nvCxnSpPr>
          <p:cNvPr id="177" name="Gerade Verbindung 176"/>
          <p:cNvCxnSpPr/>
          <p:nvPr/>
        </p:nvCxnSpPr>
        <p:spPr>
          <a:xfrm>
            <a:off x="1299965" y="6567977"/>
            <a:ext cx="28773" cy="9823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itel 1"/>
          <p:cNvSpPr txBox="1">
            <a:spLocks/>
          </p:cNvSpPr>
          <p:nvPr/>
        </p:nvSpPr>
        <p:spPr>
          <a:xfrm>
            <a:off x="981075" y="6706743"/>
            <a:ext cx="1015365" cy="35423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Anschluss muss rückwärtstauglich sein!</a:t>
            </a:r>
          </a:p>
        </p:txBody>
      </p:sp>
      <p:sp>
        <p:nvSpPr>
          <p:cNvPr id="117" name="Titel 1"/>
          <p:cNvSpPr txBox="1">
            <a:spLocks/>
          </p:cNvSpPr>
          <p:nvPr/>
        </p:nvSpPr>
        <p:spPr>
          <a:xfrm>
            <a:off x="4147093" y="6468996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cxnSp>
        <p:nvCxnSpPr>
          <p:cNvPr id="27" name="Gerade Verbindung 26"/>
          <p:cNvCxnSpPr/>
          <p:nvPr/>
        </p:nvCxnSpPr>
        <p:spPr>
          <a:xfrm>
            <a:off x="1335881" y="6678122"/>
            <a:ext cx="1037331" cy="1968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itel 1"/>
          <p:cNvSpPr txBox="1">
            <a:spLocks/>
          </p:cNvSpPr>
          <p:nvPr/>
        </p:nvSpPr>
        <p:spPr>
          <a:xfrm>
            <a:off x="4513698" y="5490636"/>
            <a:ext cx="839351" cy="24292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WiFi «</a:t>
            </a:r>
            <a:r>
              <a:rPr lang="de-CH" sz="700" dirty="0" err="1">
                <a:latin typeface="Arial" panose="020B0604020202020204" pitchFamily="34" charset="0"/>
                <a:cs typeface="Arial" panose="020B0604020202020204" pitchFamily="34" charset="0"/>
              </a:rPr>
              <a:t>AirTies</a:t>
            </a: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Access-Point</a:t>
            </a:r>
          </a:p>
        </p:txBody>
      </p:sp>
      <p:cxnSp>
        <p:nvCxnSpPr>
          <p:cNvPr id="124" name="Gerade Verbindung 123"/>
          <p:cNvCxnSpPr/>
          <p:nvPr/>
        </p:nvCxnSpPr>
        <p:spPr>
          <a:xfrm>
            <a:off x="4638944" y="4233927"/>
            <a:ext cx="194994" cy="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>
            <a:off x="4833938" y="4232208"/>
            <a:ext cx="49212" cy="1052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flipH="1" flipV="1">
            <a:off x="3679441" y="7128332"/>
            <a:ext cx="1972" cy="129286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V="1">
            <a:off x="6491288" y="7121981"/>
            <a:ext cx="7552" cy="130635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H="1">
            <a:off x="3673092" y="8414319"/>
            <a:ext cx="2804515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5880533" y="7597687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itel 1"/>
          <p:cNvSpPr txBox="1">
            <a:spLocks/>
          </p:cNvSpPr>
          <p:nvPr/>
        </p:nvSpPr>
        <p:spPr>
          <a:xfrm>
            <a:off x="5896862" y="7644060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66" y="7769954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6" name="Gerade Verbindung 145"/>
          <p:cNvCxnSpPr/>
          <p:nvPr/>
        </p:nvCxnSpPr>
        <p:spPr>
          <a:xfrm>
            <a:off x="4100513" y="8078297"/>
            <a:ext cx="1130300" cy="3216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>
            <a:endCxn id="184" idx="1"/>
          </p:cNvCxnSpPr>
          <p:nvPr/>
        </p:nvCxnSpPr>
        <p:spPr>
          <a:xfrm flipV="1">
            <a:off x="5237956" y="8036003"/>
            <a:ext cx="136695" cy="7684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flipH="1" flipV="1">
            <a:off x="4021232" y="7954254"/>
            <a:ext cx="86424" cy="13594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itel 1"/>
          <p:cNvSpPr txBox="1">
            <a:spLocks/>
          </p:cNvSpPr>
          <p:nvPr/>
        </p:nvSpPr>
        <p:spPr>
          <a:xfrm>
            <a:off x="4153443" y="7862812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pic>
        <p:nvPicPr>
          <p:cNvPr id="157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4491980" y="5241956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Titel 1"/>
          <p:cNvSpPr txBox="1">
            <a:spLocks/>
          </p:cNvSpPr>
          <p:nvPr/>
        </p:nvSpPr>
        <p:spPr>
          <a:xfrm>
            <a:off x="553831" y="8993431"/>
            <a:ext cx="6016549" cy="5994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Der Betrieb von Kabelmodem und QuicklineTV UHD-Box benötigt eine fixe LAN-Verbindung!</a:t>
            </a:r>
          </a:p>
        </p:txBody>
      </p:sp>
      <p:sp>
        <p:nvSpPr>
          <p:cNvPr id="193" name="Titel 1"/>
          <p:cNvSpPr txBox="1">
            <a:spLocks/>
          </p:cNvSpPr>
          <p:nvPr/>
        </p:nvSpPr>
        <p:spPr>
          <a:xfrm>
            <a:off x="2494781" y="8156616"/>
            <a:ext cx="798118" cy="26385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Zusatzbox </a:t>
            </a:r>
          </a:p>
        </p:txBody>
      </p:sp>
      <p:cxnSp>
        <p:nvCxnSpPr>
          <p:cNvPr id="194" name="Gerade Verbindung 193"/>
          <p:cNvCxnSpPr/>
          <p:nvPr/>
        </p:nvCxnSpPr>
        <p:spPr>
          <a:xfrm flipV="1">
            <a:off x="947738" y="7072109"/>
            <a:ext cx="3726" cy="135623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/>
          <p:nvPr/>
        </p:nvCxnSpPr>
        <p:spPr>
          <a:xfrm flipV="1">
            <a:off x="3333750" y="7060997"/>
            <a:ext cx="3727" cy="1353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/>
          <p:nvPr/>
        </p:nvCxnSpPr>
        <p:spPr>
          <a:xfrm flipH="1">
            <a:off x="947738" y="8411671"/>
            <a:ext cx="2390775" cy="1428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199"/>
          <p:cNvCxnSpPr/>
          <p:nvPr/>
        </p:nvCxnSpPr>
        <p:spPr>
          <a:xfrm>
            <a:off x="2776320" y="7622437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itel 1"/>
          <p:cNvSpPr txBox="1">
            <a:spLocks/>
          </p:cNvSpPr>
          <p:nvPr/>
        </p:nvSpPr>
        <p:spPr>
          <a:xfrm>
            <a:off x="2792649" y="7668810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pic>
        <p:nvPicPr>
          <p:cNvPr id="204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0" y="7794704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" name="Gerade Verbindung 204"/>
          <p:cNvCxnSpPr/>
          <p:nvPr/>
        </p:nvCxnSpPr>
        <p:spPr>
          <a:xfrm>
            <a:off x="1345406" y="8114015"/>
            <a:ext cx="788194" cy="714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Gerade Verbindung 205"/>
          <p:cNvCxnSpPr>
            <a:endCxn id="208" idx="3"/>
          </p:cNvCxnSpPr>
          <p:nvPr/>
        </p:nvCxnSpPr>
        <p:spPr>
          <a:xfrm flipV="1">
            <a:off x="2133743" y="8030648"/>
            <a:ext cx="92869" cy="1069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Gerade Verbindung 206"/>
          <p:cNvCxnSpPr/>
          <p:nvPr/>
        </p:nvCxnSpPr>
        <p:spPr>
          <a:xfrm flipH="1" flipV="1">
            <a:off x="1290915" y="7983767"/>
            <a:ext cx="56873" cy="13263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itel 1"/>
          <p:cNvSpPr txBox="1">
            <a:spLocks/>
          </p:cNvSpPr>
          <p:nvPr/>
        </p:nvSpPr>
        <p:spPr>
          <a:xfrm>
            <a:off x="1377843" y="7916137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sp>
        <p:nvSpPr>
          <p:cNvPr id="214" name="Titel 1"/>
          <p:cNvSpPr txBox="1">
            <a:spLocks/>
          </p:cNvSpPr>
          <p:nvPr/>
        </p:nvSpPr>
        <p:spPr>
          <a:xfrm>
            <a:off x="952500" y="8103108"/>
            <a:ext cx="1015365" cy="35423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Anschluss muss rückwärtstauglich sein!</a:t>
            </a:r>
          </a:p>
        </p:txBody>
      </p:sp>
      <p:sp>
        <p:nvSpPr>
          <p:cNvPr id="149" name="Titel 1"/>
          <p:cNvSpPr txBox="1">
            <a:spLocks/>
          </p:cNvSpPr>
          <p:nvPr/>
        </p:nvSpPr>
        <p:spPr>
          <a:xfrm>
            <a:off x="5686372" y="8134593"/>
            <a:ext cx="798118" cy="26385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Zusatzbox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64" y="1198404"/>
            <a:ext cx="2077554" cy="9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34" y="5741119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095" y="5751690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09" y="7141789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63" y="7162932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51" y="6444098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201" y="6456798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4" name="Gerade Verbindung 163"/>
          <p:cNvCxnSpPr/>
          <p:nvPr/>
        </p:nvCxnSpPr>
        <p:spPr>
          <a:xfrm>
            <a:off x="1874838" y="4035358"/>
            <a:ext cx="525462" cy="258720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5117609"/>
            <a:ext cx="28629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5244609"/>
            <a:ext cx="28629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5" name="Gerade Verbindung 174"/>
          <p:cNvCxnSpPr/>
          <p:nvPr/>
        </p:nvCxnSpPr>
        <p:spPr>
          <a:xfrm flipH="1">
            <a:off x="5327650" y="4867208"/>
            <a:ext cx="103188" cy="161565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5768329" y="5222905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1" name="Gerade Verbindung 180"/>
          <p:cNvCxnSpPr/>
          <p:nvPr/>
        </p:nvCxnSpPr>
        <p:spPr>
          <a:xfrm>
            <a:off x="1790700" y="4304809"/>
            <a:ext cx="501650" cy="3606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387850" y="5555759"/>
            <a:ext cx="952500" cy="23558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>
            <a:stCxn id="74" idx="2"/>
          </p:cNvCxnSpPr>
          <p:nvPr/>
        </p:nvCxnSpPr>
        <p:spPr>
          <a:xfrm flipH="1">
            <a:off x="4375150" y="4592836"/>
            <a:ext cx="133336" cy="100102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51" y="7841098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01" y="7841098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Titel 1"/>
          <p:cNvSpPr txBox="1">
            <a:spLocks/>
          </p:cNvSpPr>
          <p:nvPr/>
        </p:nvSpPr>
        <p:spPr>
          <a:xfrm>
            <a:off x="708660" y="5009659"/>
            <a:ext cx="1158240" cy="338702"/>
          </a:xfrm>
          <a:prstGeom prst="rect">
            <a:avLst/>
          </a:prstGeom>
          <a:solidFill>
            <a:srgbClr val="FF0000"/>
          </a:solidFill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fixes LAN-Kabel für Internet notwendig!</a:t>
            </a:r>
          </a:p>
        </p:txBody>
      </p:sp>
      <p:sp>
        <p:nvSpPr>
          <p:cNvPr id="191" name="Titel 1"/>
          <p:cNvSpPr txBox="1">
            <a:spLocks/>
          </p:cNvSpPr>
          <p:nvPr/>
        </p:nvSpPr>
        <p:spPr>
          <a:xfrm>
            <a:off x="3185160" y="5200159"/>
            <a:ext cx="1158240" cy="338702"/>
          </a:xfrm>
          <a:prstGeom prst="rect">
            <a:avLst/>
          </a:prstGeom>
          <a:solidFill>
            <a:srgbClr val="FF0000"/>
          </a:solidFill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fixes LAN-Kabel für Internet notwendig!</a:t>
            </a:r>
          </a:p>
        </p:txBody>
      </p:sp>
      <p:sp>
        <p:nvSpPr>
          <p:cNvPr id="192" name="Titel 1"/>
          <p:cNvSpPr txBox="1">
            <a:spLocks/>
          </p:cNvSpPr>
          <p:nvPr/>
        </p:nvSpPr>
        <p:spPr>
          <a:xfrm>
            <a:off x="1418656" y="5890827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</p:txBody>
      </p:sp>
      <p:sp>
        <p:nvSpPr>
          <p:cNvPr id="215" name="Titel 1"/>
          <p:cNvSpPr txBox="1">
            <a:spLocks/>
          </p:cNvSpPr>
          <p:nvPr/>
        </p:nvSpPr>
        <p:spPr>
          <a:xfrm>
            <a:off x="3933256" y="5876540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</p:txBody>
      </p:sp>
    </p:spTree>
    <p:extLst>
      <p:ext uri="{BB962C8B-B14F-4D97-AF65-F5344CB8AC3E}">
        <p14:creationId xmlns:p14="http://schemas.microsoft.com/office/powerpoint/2010/main" val="351422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hteck 159"/>
          <p:cNvSpPr/>
          <p:nvPr/>
        </p:nvSpPr>
        <p:spPr>
          <a:xfrm>
            <a:off x="424483" y="1566494"/>
            <a:ext cx="2752470" cy="393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cxnSp>
        <p:nvCxnSpPr>
          <p:cNvPr id="99" name="Gerade Verbindung 98"/>
          <p:cNvCxnSpPr>
            <a:stCxn id="171" idx="2"/>
          </p:cNvCxnSpPr>
          <p:nvPr/>
        </p:nvCxnSpPr>
        <p:spPr>
          <a:xfrm flipH="1">
            <a:off x="3930650" y="4837582"/>
            <a:ext cx="1315782" cy="10107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56" y="4358694"/>
            <a:ext cx="296158" cy="45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3547" y="1420444"/>
            <a:ext cx="4304040" cy="664865"/>
          </a:xfrm>
        </p:spPr>
        <p:txBody>
          <a:bodyPr>
            <a:noAutofit/>
          </a:bodyPr>
          <a:lstStyle/>
          <a:p>
            <a:pPr algn="l"/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Gleicher Raum / UHD-Box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091" y="98872"/>
            <a:ext cx="1302326" cy="806202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 flipH="1" flipV="1">
            <a:off x="663043" y="2835230"/>
            <a:ext cx="2435757" cy="1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660400" y="2822762"/>
            <a:ext cx="3175" cy="4492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3079750" y="2828558"/>
            <a:ext cx="15875" cy="44866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666406" y="7306894"/>
            <a:ext cx="2426044" cy="2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2596266" y="6180334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el 1"/>
          <p:cNvSpPr txBox="1">
            <a:spLocks/>
          </p:cNvSpPr>
          <p:nvPr/>
        </p:nvSpPr>
        <p:spPr>
          <a:xfrm>
            <a:off x="2612595" y="6226707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cxnSp>
        <p:nvCxnSpPr>
          <p:cNvPr id="54" name="Gerade Verbindung 53"/>
          <p:cNvCxnSpPr/>
          <p:nvPr/>
        </p:nvCxnSpPr>
        <p:spPr>
          <a:xfrm flipV="1">
            <a:off x="1944321" y="3961930"/>
            <a:ext cx="301792" cy="4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2060121" y="4477523"/>
            <a:ext cx="209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H="1">
            <a:off x="1257300" y="4477523"/>
            <a:ext cx="802820" cy="12565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284" y="3662999"/>
            <a:ext cx="249874" cy="55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Gerade Verbindung 77"/>
          <p:cNvCxnSpPr>
            <a:stCxn id="75" idx="2"/>
          </p:cNvCxnSpPr>
          <p:nvPr/>
        </p:nvCxnSpPr>
        <p:spPr>
          <a:xfrm flipV="1">
            <a:off x="3725512" y="4851400"/>
            <a:ext cx="1259238" cy="2702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4618182" y="4204117"/>
            <a:ext cx="360640" cy="520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801" y="3744754"/>
            <a:ext cx="337027" cy="44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Gerade Verbindung 85"/>
          <p:cNvCxnSpPr/>
          <p:nvPr/>
        </p:nvCxnSpPr>
        <p:spPr>
          <a:xfrm flipV="1">
            <a:off x="4146550" y="4762500"/>
            <a:ext cx="742950" cy="4503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998" y="4678378"/>
            <a:ext cx="337027" cy="44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87" y="3192266"/>
            <a:ext cx="424184" cy="42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6" name="Gerade Verbindung 105"/>
          <p:cNvCxnSpPr>
            <a:stCxn id="171" idx="0"/>
          </p:cNvCxnSpPr>
          <p:nvPr/>
        </p:nvCxnSpPr>
        <p:spPr>
          <a:xfrm flipH="1" flipV="1">
            <a:off x="5239088" y="3568869"/>
            <a:ext cx="7344" cy="104320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itel 1"/>
          <p:cNvSpPr txBox="1">
            <a:spLocks/>
          </p:cNvSpPr>
          <p:nvPr/>
        </p:nvSpPr>
        <p:spPr>
          <a:xfrm>
            <a:off x="3354181" y="2514405"/>
            <a:ext cx="2760869" cy="21166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Komplexere Installation</a:t>
            </a:r>
          </a:p>
        </p:txBody>
      </p:sp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184" y="3788148"/>
            <a:ext cx="220212" cy="34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Titel 1"/>
          <p:cNvSpPr txBox="1">
            <a:spLocks/>
          </p:cNvSpPr>
          <p:nvPr/>
        </p:nvSpPr>
        <p:spPr>
          <a:xfrm>
            <a:off x="5576776" y="3455864"/>
            <a:ext cx="760524" cy="32117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PLC z.B. zum</a:t>
            </a:r>
          </a:p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- Keller</a:t>
            </a:r>
          </a:p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- 1.,2. OG</a:t>
            </a:r>
          </a:p>
        </p:txBody>
      </p:sp>
      <p:sp>
        <p:nvSpPr>
          <p:cNvPr id="120" name="Titel 1"/>
          <p:cNvSpPr txBox="1">
            <a:spLocks/>
          </p:cNvSpPr>
          <p:nvPr/>
        </p:nvSpPr>
        <p:spPr>
          <a:xfrm>
            <a:off x="569826" y="7465864"/>
            <a:ext cx="2909974" cy="1582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Betrieb von QuicklineTV UHD-Box</a:t>
            </a:r>
          </a:p>
        </p:txBody>
      </p:sp>
      <p:pic>
        <p:nvPicPr>
          <p:cNvPr id="58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026" y="4271199"/>
            <a:ext cx="362716" cy="50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Titel 1"/>
          <p:cNvSpPr txBox="1">
            <a:spLocks/>
          </p:cNvSpPr>
          <p:nvPr/>
        </p:nvSpPr>
        <p:spPr>
          <a:xfrm>
            <a:off x="628113" y="2494140"/>
            <a:ext cx="2381787" cy="26489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Typische Installation / Wohnzimmer</a:t>
            </a:r>
          </a:p>
        </p:txBody>
      </p:sp>
      <p:cxnSp>
        <p:nvCxnSpPr>
          <p:cNvPr id="126" name="Gerade Verbindung 125"/>
          <p:cNvCxnSpPr/>
          <p:nvPr/>
        </p:nvCxnSpPr>
        <p:spPr>
          <a:xfrm flipH="1">
            <a:off x="3380297" y="2814128"/>
            <a:ext cx="2830003" cy="4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V="1">
            <a:off x="3390900" y="2816411"/>
            <a:ext cx="3178" cy="44797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V="1">
            <a:off x="6203950" y="2800537"/>
            <a:ext cx="6350" cy="4501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3399895" y="7304744"/>
            <a:ext cx="28045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5588286" y="6180334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itel 1"/>
          <p:cNvSpPr txBox="1">
            <a:spLocks/>
          </p:cNvSpPr>
          <p:nvPr/>
        </p:nvSpPr>
        <p:spPr>
          <a:xfrm>
            <a:off x="5604615" y="6226707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cxnSp>
        <p:nvCxnSpPr>
          <p:cNvPr id="90" name="Gerade Verbindung 89"/>
          <p:cNvCxnSpPr/>
          <p:nvPr/>
        </p:nvCxnSpPr>
        <p:spPr>
          <a:xfrm flipV="1">
            <a:off x="1212850" y="3966400"/>
            <a:ext cx="731471" cy="177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07" y="3174132"/>
            <a:ext cx="719435" cy="3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42" y="3720084"/>
            <a:ext cx="322709" cy="45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3897545" y="3628417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" name="Gerade Verbindung 111"/>
          <p:cNvCxnSpPr/>
          <p:nvPr/>
        </p:nvCxnSpPr>
        <p:spPr>
          <a:xfrm flipH="1">
            <a:off x="5499352" y="4135714"/>
            <a:ext cx="305440" cy="5891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52" y="3191084"/>
            <a:ext cx="719435" cy="3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87" y="3737036"/>
            <a:ext cx="322709" cy="45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1314590" y="3645369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60" y="4910362"/>
            <a:ext cx="424184" cy="42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1" name="Gerade Verbindung 120"/>
          <p:cNvCxnSpPr/>
          <p:nvPr/>
        </p:nvCxnSpPr>
        <p:spPr>
          <a:xfrm flipH="1">
            <a:off x="1295400" y="5291573"/>
            <a:ext cx="909459" cy="51232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itel 1"/>
          <p:cNvSpPr txBox="1">
            <a:spLocks/>
          </p:cNvSpPr>
          <p:nvPr/>
        </p:nvSpPr>
        <p:spPr>
          <a:xfrm>
            <a:off x="3487090" y="7444406"/>
            <a:ext cx="2614642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Betrieb von QuicklineTV UHD-Box mit zusätzlichem Switch</a:t>
            </a:r>
          </a:p>
        </p:txBody>
      </p:sp>
      <p:pic>
        <p:nvPicPr>
          <p:cNvPr id="1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7" y="6327833"/>
            <a:ext cx="416280" cy="42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25" y="6324058"/>
            <a:ext cx="416280" cy="42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0" name="Gerade Verbindung 149"/>
          <p:cNvCxnSpPr/>
          <p:nvPr/>
        </p:nvCxnSpPr>
        <p:spPr>
          <a:xfrm>
            <a:off x="3727450" y="6047581"/>
            <a:ext cx="5267" cy="4919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itel 1"/>
          <p:cNvSpPr txBox="1">
            <a:spLocks/>
          </p:cNvSpPr>
          <p:nvPr/>
        </p:nvSpPr>
        <p:spPr>
          <a:xfrm>
            <a:off x="3875386" y="6408208"/>
            <a:ext cx="750590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cxnSp>
        <p:nvCxnSpPr>
          <p:cNvPr id="156" name="Gerade Verbindung 155"/>
          <p:cNvCxnSpPr>
            <a:stCxn id="76" idx="3"/>
          </p:cNvCxnSpPr>
          <p:nvPr/>
        </p:nvCxnSpPr>
        <p:spPr>
          <a:xfrm>
            <a:off x="1262463" y="5925913"/>
            <a:ext cx="515537" cy="74598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>
            <a:endCxn id="89" idx="3"/>
          </p:cNvCxnSpPr>
          <p:nvPr/>
        </p:nvCxnSpPr>
        <p:spPr>
          <a:xfrm flipH="1" flipV="1">
            <a:off x="3999313" y="5976713"/>
            <a:ext cx="1018056" cy="59717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799680" y="5161084"/>
            <a:ext cx="395127" cy="414152"/>
            <a:chOff x="799680" y="5161084"/>
            <a:chExt cx="395127" cy="414152"/>
          </a:xfrm>
        </p:grpSpPr>
        <p:pic>
          <p:nvPicPr>
            <p:cNvPr id="1052" name="Picture 1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565180">
              <a:off x="921443" y="5315381"/>
              <a:ext cx="288032" cy="23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6" name="Titel 1"/>
            <p:cNvSpPr txBox="1">
              <a:spLocks/>
            </p:cNvSpPr>
            <p:nvPr/>
          </p:nvSpPr>
          <p:spPr>
            <a:xfrm>
              <a:off x="799680" y="5161084"/>
              <a:ext cx="395127" cy="202252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de-CH" sz="7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WLAN</a:t>
              </a:r>
            </a:p>
          </p:txBody>
        </p:sp>
      </p:grpSp>
      <p:sp>
        <p:nvSpPr>
          <p:cNvPr id="169" name="Titel 1"/>
          <p:cNvSpPr txBox="1">
            <a:spLocks/>
          </p:cNvSpPr>
          <p:nvPr/>
        </p:nvSpPr>
        <p:spPr>
          <a:xfrm>
            <a:off x="4835364" y="6784598"/>
            <a:ext cx="1327976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sp>
        <p:nvSpPr>
          <p:cNvPr id="170" name="Titel 1"/>
          <p:cNvSpPr txBox="1">
            <a:spLocks/>
          </p:cNvSpPr>
          <p:nvPr/>
        </p:nvSpPr>
        <p:spPr>
          <a:xfrm>
            <a:off x="1736725" y="6815763"/>
            <a:ext cx="1438275" cy="255087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pic>
        <p:nvPicPr>
          <p:cNvPr id="171" name="Picture 1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4612071"/>
            <a:ext cx="610528" cy="2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Titel 1"/>
          <p:cNvSpPr txBox="1">
            <a:spLocks/>
          </p:cNvSpPr>
          <p:nvPr/>
        </p:nvSpPr>
        <p:spPr>
          <a:xfrm>
            <a:off x="5329840" y="4776622"/>
            <a:ext cx="735680" cy="39856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Switch, 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kein Router!</a:t>
            </a:r>
          </a:p>
        </p:txBody>
      </p:sp>
      <p:cxnSp>
        <p:nvCxnSpPr>
          <p:cNvPr id="82" name="Gerade Verbindung 81"/>
          <p:cNvCxnSpPr/>
          <p:nvPr/>
        </p:nvCxnSpPr>
        <p:spPr>
          <a:xfrm flipV="1">
            <a:off x="996437" y="6159500"/>
            <a:ext cx="3688" cy="384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itel 1"/>
          <p:cNvSpPr txBox="1">
            <a:spLocks/>
          </p:cNvSpPr>
          <p:nvPr/>
        </p:nvSpPr>
        <p:spPr>
          <a:xfrm>
            <a:off x="681586" y="7007590"/>
            <a:ext cx="1086254" cy="35423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Anschluss muss rückwärtstauglich sein!</a:t>
            </a:r>
          </a:p>
        </p:txBody>
      </p:sp>
      <p:sp>
        <p:nvSpPr>
          <p:cNvPr id="95" name="Titel 1"/>
          <p:cNvSpPr txBox="1">
            <a:spLocks/>
          </p:cNvSpPr>
          <p:nvPr/>
        </p:nvSpPr>
        <p:spPr>
          <a:xfrm>
            <a:off x="3421610" y="6975363"/>
            <a:ext cx="1105940" cy="35423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Anschluss muss rückwärtstauglich sein!</a:t>
            </a:r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39" y="5729535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386" y="5718964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84" y="5587671"/>
            <a:ext cx="430779" cy="6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51" y="6469989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" name="Gruppieren 82"/>
          <p:cNvGrpSpPr/>
          <p:nvPr/>
        </p:nvGrpSpPr>
        <p:grpSpPr>
          <a:xfrm>
            <a:off x="3492080" y="5180134"/>
            <a:ext cx="395127" cy="414152"/>
            <a:chOff x="799680" y="5161084"/>
            <a:chExt cx="395127" cy="414152"/>
          </a:xfrm>
        </p:grpSpPr>
        <p:pic>
          <p:nvPicPr>
            <p:cNvPr id="84" name="Picture 1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565180">
              <a:off x="921443" y="5315381"/>
              <a:ext cx="288032" cy="23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Titel 1"/>
            <p:cNvSpPr txBox="1">
              <a:spLocks/>
            </p:cNvSpPr>
            <p:nvPr/>
          </p:nvSpPr>
          <p:spPr>
            <a:xfrm>
              <a:off x="799680" y="5161084"/>
              <a:ext cx="395127" cy="202252"/>
            </a:xfrm>
            <a:prstGeom prst="rect">
              <a:avLst/>
            </a:prstGeom>
          </p:spPr>
          <p:txBody>
            <a:bodyPr vert="horz" lIns="36000" tIns="36000" rIns="36000" bIns="3600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de-CH" sz="7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WLAN</a:t>
              </a:r>
            </a:p>
          </p:txBody>
        </p:sp>
      </p:grp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534" y="5638471"/>
            <a:ext cx="430779" cy="6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851" y="6425539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itel 1"/>
          <p:cNvSpPr txBox="1">
            <a:spLocks/>
          </p:cNvSpPr>
          <p:nvPr/>
        </p:nvSpPr>
        <p:spPr>
          <a:xfrm>
            <a:off x="619760" y="7766050"/>
            <a:ext cx="1158240" cy="338702"/>
          </a:xfrm>
          <a:prstGeom prst="rect">
            <a:avLst/>
          </a:prstGeom>
          <a:solidFill>
            <a:srgbClr val="FF0000"/>
          </a:solidFill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fixes LAN-Kabel für Internet notwendig!</a:t>
            </a:r>
          </a:p>
        </p:txBody>
      </p:sp>
      <p:sp>
        <p:nvSpPr>
          <p:cNvPr id="100" name="Titel 1"/>
          <p:cNvSpPr txBox="1">
            <a:spLocks/>
          </p:cNvSpPr>
          <p:nvPr/>
        </p:nvSpPr>
        <p:spPr>
          <a:xfrm>
            <a:off x="3572510" y="7848600"/>
            <a:ext cx="1158240" cy="338702"/>
          </a:xfrm>
          <a:prstGeom prst="rect">
            <a:avLst/>
          </a:prstGeom>
          <a:solidFill>
            <a:srgbClr val="FF0000"/>
          </a:solidFill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fixes LAN-Kabel für Internet notwendig!</a:t>
            </a:r>
          </a:p>
        </p:txBody>
      </p:sp>
      <p:cxnSp>
        <p:nvCxnSpPr>
          <p:cNvPr id="101" name="Gerade Verbindung 100"/>
          <p:cNvCxnSpPr>
            <a:endCxn id="26" idx="2"/>
          </p:cNvCxnSpPr>
          <p:nvPr/>
        </p:nvCxnSpPr>
        <p:spPr>
          <a:xfrm flipH="1" flipV="1">
            <a:off x="1001712" y="6607175"/>
            <a:ext cx="759900" cy="13954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736600" y="6711950"/>
            <a:ext cx="539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Splitter</a:t>
            </a:r>
          </a:p>
        </p:txBody>
      </p:sp>
      <p:sp>
        <p:nvSpPr>
          <p:cNvPr id="26" name="Rechteck 25"/>
          <p:cNvSpPr/>
          <p:nvPr/>
        </p:nvSpPr>
        <p:spPr>
          <a:xfrm>
            <a:off x="931862" y="6467475"/>
            <a:ext cx="139700" cy="139700"/>
          </a:xfrm>
          <a:prstGeom prst="rect">
            <a:avLst/>
          </a:prstGeom>
          <a:solidFill>
            <a:srgbClr val="FF0000"/>
          </a:solidFill>
          <a:ln>
            <a:solidFill>
              <a:srgbClr val="FFF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4" name="Gerade Verbindung 103"/>
          <p:cNvCxnSpPr>
            <a:endCxn id="109" idx="2"/>
          </p:cNvCxnSpPr>
          <p:nvPr/>
        </p:nvCxnSpPr>
        <p:spPr>
          <a:xfrm flipH="1" flipV="1">
            <a:off x="3730625" y="6601619"/>
            <a:ext cx="1254125" cy="9128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3524250" y="6711950"/>
            <a:ext cx="539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Splitter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3660775" y="6461919"/>
            <a:ext cx="139700" cy="139700"/>
          </a:xfrm>
          <a:prstGeom prst="rect">
            <a:avLst/>
          </a:prstGeom>
          <a:solidFill>
            <a:srgbClr val="FF0000"/>
          </a:solidFill>
          <a:ln>
            <a:solidFill>
              <a:srgbClr val="FFF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4" name="Titel 1"/>
          <p:cNvSpPr txBox="1">
            <a:spLocks/>
          </p:cNvSpPr>
          <p:nvPr/>
        </p:nvSpPr>
        <p:spPr>
          <a:xfrm>
            <a:off x="1105992" y="6479646"/>
            <a:ext cx="750590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sp>
        <p:nvSpPr>
          <p:cNvPr id="115" name="Titel 1"/>
          <p:cNvSpPr txBox="1">
            <a:spLocks/>
          </p:cNvSpPr>
          <p:nvPr/>
        </p:nvSpPr>
        <p:spPr>
          <a:xfrm>
            <a:off x="1405956" y="5929418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</p:txBody>
      </p:sp>
      <p:sp>
        <p:nvSpPr>
          <p:cNvPr id="123" name="Titel 1"/>
          <p:cNvSpPr txBox="1">
            <a:spLocks/>
          </p:cNvSpPr>
          <p:nvPr/>
        </p:nvSpPr>
        <p:spPr>
          <a:xfrm>
            <a:off x="4263456" y="5948468"/>
            <a:ext cx="848769" cy="22902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</p:txBody>
      </p:sp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2559190" y="4896319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5384940" y="3118318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9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hteck 186"/>
          <p:cNvSpPr/>
          <p:nvPr/>
        </p:nvSpPr>
        <p:spPr>
          <a:xfrm>
            <a:off x="694792" y="6235047"/>
            <a:ext cx="947979" cy="263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86" name="Rechteck 185"/>
          <p:cNvSpPr/>
          <p:nvPr/>
        </p:nvSpPr>
        <p:spPr>
          <a:xfrm>
            <a:off x="917203" y="2857043"/>
            <a:ext cx="522805" cy="263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sp>
        <p:nvSpPr>
          <p:cNvPr id="185" name="Rechteck 184"/>
          <p:cNvSpPr/>
          <p:nvPr/>
        </p:nvSpPr>
        <p:spPr>
          <a:xfrm>
            <a:off x="169971" y="1008750"/>
            <a:ext cx="6268929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00"/>
              </a:solidFill>
            </a:endParaRPr>
          </a:p>
        </p:txBody>
      </p:sp>
      <p:pic>
        <p:nvPicPr>
          <p:cNvPr id="8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99" y="4251821"/>
            <a:ext cx="296158" cy="45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691" y="111572"/>
            <a:ext cx="1302326" cy="806202"/>
          </a:xfrm>
          <a:prstGeom prst="rect">
            <a:avLst/>
          </a:prstGeom>
        </p:spPr>
      </p:pic>
      <p:sp>
        <p:nvSpPr>
          <p:cNvPr id="14" name="Titel 1"/>
          <p:cNvSpPr txBox="1">
            <a:spLocks/>
          </p:cNvSpPr>
          <p:nvPr/>
        </p:nvSpPr>
        <p:spPr>
          <a:xfrm>
            <a:off x="896061" y="2798110"/>
            <a:ext cx="641940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Keller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697474" y="6282336"/>
            <a:ext cx="1189077" cy="180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Wohnzimmer</a:t>
            </a:r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09" y="5742280"/>
            <a:ext cx="249874" cy="55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488" y="2338646"/>
            <a:ext cx="430779" cy="6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404" y="4126238"/>
            <a:ext cx="337027" cy="44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222" y="5112149"/>
            <a:ext cx="424184" cy="42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Gerade Verbindung 95"/>
          <p:cNvCxnSpPr/>
          <p:nvPr/>
        </p:nvCxnSpPr>
        <p:spPr>
          <a:xfrm>
            <a:off x="1708165" y="3655585"/>
            <a:ext cx="6030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3409088" y="5256591"/>
            <a:ext cx="493135" cy="18789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itel 1"/>
          <p:cNvSpPr txBox="1">
            <a:spLocks/>
          </p:cNvSpPr>
          <p:nvPr/>
        </p:nvSpPr>
        <p:spPr>
          <a:xfrm>
            <a:off x="1422083" y="1629376"/>
            <a:ext cx="2299017" cy="21166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Komplexere Installation</a:t>
            </a:r>
          </a:p>
        </p:txBody>
      </p:sp>
      <p:pic>
        <p:nvPicPr>
          <p:cNvPr id="114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1923471" y="2178349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itel 1"/>
          <p:cNvSpPr txBox="1">
            <a:spLocks/>
          </p:cNvSpPr>
          <p:nvPr/>
        </p:nvSpPr>
        <p:spPr>
          <a:xfrm>
            <a:off x="543023" y="8951205"/>
            <a:ext cx="6060757" cy="561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Betrieb von </a:t>
            </a:r>
            <a:r>
              <a:rPr lang="de-CH" sz="1100">
                <a:latin typeface="Arial" panose="020B0604020202020204" pitchFamily="34" charset="0"/>
                <a:cs typeface="Arial" panose="020B0604020202020204" pitchFamily="34" charset="0"/>
              </a:rPr>
              <a:t>Kabelmodem  </a:t>
            </a:r>
            <a:r>
              <a:rPr lang="de-CH" sz="1100" b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CH" sz="11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cxnSp>
        <p:nvCxnSpPr>
          <p:cNvPr id="125" name="Gerade Verbindung 124"/>
          <p:cNvCxnSpPr/>
          <p:nvPr/>
        </p:nvCxnSpPr>
        <p:spPr>
          <a:xfrm flipV="1">
            <a:off x="1453285" y="1919696"/>
            <a:ext cx="2135" cy="20223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H="1">
            <a:off x="1453284" y="1915397"/>
            <a:ext cx="3312368" cy="4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4765652" y="1911101"/>
            <a:ext cx="0" cy="178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V="1">
            <a:off x="1457325" y="6498363"/>
            <a:ext cx="2856" cy="12802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V="1">
            <a:off x="4735278" y="6462356"/>
            <a:ext cx="6785" cy="1287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1447638" y="7731929"/>
            <a:ext cx="3305469" cy="360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4173259" y="6905286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itel 1"/>
          <p:cNvSpPr txBox="1">
            <a:spLocks/>
          </p:cNvSpPr>
          <p:nvPr/>
        </p:nvSpPr>
        <p:spPr>
          <a:xfrm>
            <a:off x="4189588" y="6951659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pic>
        <p:nvPicPr>
          <p:cNvPr id="159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719" y="3889387"/>
            <a:ext cx="719435" cy="3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Titel 1"/>
          <p:cNvSpPr>
            <a:spLocks noGrp="1"/>
          </p:cNvSpPr>
          <p:nvPr>
            <p:ph type="ctrTitle"/>
          </p:nvPr>
        </p:nvSpPr>
        <p:spPr>
          <a:xfrm>
            <a:off x="173968" y="900800"/>
            <a:ext cx="6385582" cy="578892"/>
          </a:xfrm>
        </p:spPr>
        <p:txBody>
          <a:bodyPr>
            <a:noAutofit/>
          </a:bodyPr>
          <a:lstStyle/>
          <a:p>
            <a:pPr algn="l"/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Internet-Modem / Separate Räume / moderne Hausverkabelung</a:t>
            </a:r>
          </a:p>
        </p:txBody>
      </p:sp>
      <p:sp>
        <p:nvSpPr>
          <p:cNvPr id="2" name="Rechteck 1"/>
          <p:cNvSpPr/>
          <p:nvPr/>
        </p:nvSpPr>
        <p:spPr>
          <a:xfrm>
            <a:off x="1512633" y="2105859"/>
            <a:ext cx="1488823" cy="18103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2" name="Titel 1"/>
          <p:cNvSpPr txBox="1">
            <a:spLocks/>
          </p:cNvSpPr>
          <p:nvPr/>
        </p:nvSpPr>
        <p:spPr>
          <a:xfrm>
            <a:off x="3066055" y="2099900"/>
            <a:ext cx="1612367" cy="91724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EDV Rack im Keller und moderne Hausverkabelung (HFC und LAN)</a:t>
            </a:r>
          </a:p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z.B. BKS-System mit </a:t>
            </a:r>
            <a:r>
              <a:rPr lang="de-CH" sz="900" dirty="0" err="1">
                <a:latin typeface="Arial" panose="020B0604020202020204" pitchFamily="34" charset="0"/>
                <a:cs typeface="Arial" panose="020B0604020202020204" pitchFamily="34" charset="0"/>
              </a:rPr>
              <a:t>Patchfeld</a:t>
            </a:r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 und Switch</a:t>
            </a:r>
          </a:p>
        </p:txBody>
      </p:sp>
      <p:sp>
        <p:nvSpPr>
          <p:cNvPr id="85" name="Titel 1"/>
          <p:cNvSpPr txBox="1">
            <a:spLocks/>
          </p:cNvSpPr>
          <p:nvPr/>
        </p:nvSpPr>
        <p:spPr>
          <a:xfrm>
            <a:off x="2165927" y="7160332"/>
            <a:ext cx="1172031" cy="421568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  <a:p>
            <a:pPr algn="l"/>
            <a:endParaRPr lang="de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cxnSp>
        <p:nvCxnSpPr>
          <p:cNvPr id="89" name="Gerade Verbindung 88"/>
          <p:cNvCxnSpPr/>
          <p:nvPr/>
        </p:nvCxnSpPr>
        <p:spPr>
          <a:xfrm flipH="1">
            <a:off x="1689100" y="3655587"/>
            <a:ext cx="22562" cy="49677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flipH="1">
            <a:off x="1849328" y="7362458"/>
            <a:ext cx="1567996" cy="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2556856" y="2676886"/>
            <a:ext cx="0" cy="5424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2420433" y="2676885"/>
            <a:ext cx="13894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2413970" y="2456472"/>
            <a:ext cx="3714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03" y="3103187"/>
            <a:ext cx="1119108" cy="51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itel 1"/>
          <p:cNvSpPr txBox="1">
            <a:spLocks/>
          </p:cNvSpPr>
          <p:nvPr/>
        </p:nvSpPr>
        <p:spPr>
          <a:xfrm>
            <a:off x="1793691" y="3698714"/>
            <a:ext cx="1080120" cy="192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Hausinstallation</a:t>
            </a: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562" y="4323354"/>
            <a:ext cx="322709" cy="45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4472965" y="4231687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2" name="Gerade Verbindung 121"/>
          <p:cNvCxnSpPr/>
          <p:nvPr/>
        </p:nvCxnSpPr>
        <p:spPr>
          <a:xfrm flipV="1">
            <a:off x="1394480" y="4191497"/>
            <a:ext cx="615224" cy="278216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45" y="4659112"/>
            <a:ext cx="453039" cy="45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033" y="5444483"/>
            <a:ext cx="453039" cy="45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Gerade Verbindung 79"/>
          <p:cNvCxnSpPr>
            <a:stCxn id="172" idx="3"/>
            <a:endCxn id="72" idx="1"/>
          </p:cNvCxnSpPr>
          <p:nvPr/>
        </p:nvCxnSpPr>
        <p:spPr>
          <a:xfrm>
            <a:off x="1790053" y="5789236"/>
            <a:ext cx="396256" cy="2288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V="1">
            <a:off x="1757452" y="5180951"/>
            <a:ext cx="1408289" cy="561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1797050" y="4345970"/>
            <a:ext cx="1006932" cy="5561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>
            <a:stCxn id="3077" idx="3"/>
          </p:cNvCxnSpPr>
          <p:nvPr/>
        </p:nvCxnSpPr>
        <p:spPr>
          <a:xfrm flipV="1">
            <a:off x="1799513" y="4652063"/>
            <a:ext cx="1426287" cy="35219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 flipV="1">
            <a:off x="1426616" y="5101683"/>
            <a:ext cx="615224" cy="278216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flipV="1">
            <a:off x="1512633" y="5956831"/>
            <a:ext cx="476799" cy="217495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74" y="2602775"/>
            <a:ext cx="358512" cy="36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" name="Gerade Verbindung 111"/>
          <p:cNvCxnSpPr/>
          <p:nvPr/>
        </p:nvCxnSpPr>
        <p:spPr>
          <a:xfrm>
            <a:off x="1754702" y="2837352"/>
            <a:ext cx="3473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V="1">
            <a:off x="1676179" y="3185596"/>
            <a:ext cx="592328" cy="89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1681820" y="2785889"/>
            <a:ext cx="0" cy="409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2597453" y="2622630"/>
            <a:ext cx="0" cy="5966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>
            <a:off x="2636984" y="2580251"/>
            <a:ext cx="0" cy="6390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>
            <a:off x="2700175" y="2537922"/>
            <a:ext cx="0" cy="6858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2430172" y="2622630"/>
            <a:ext cx="1672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2430172" y="2580251"/>
            <a:ext cx="2068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>
            <a:off x="2430172" y="2537922"/>
            <a:ext cx="2746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>
            <a:off x="2411736" y="2479000"/>
            <a:ext cx="34601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>
            <a:off x="2757748" y="2479000"/>
            <a:ext cx="0" cy="71614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71" y="4906841"/>
            <a:ext cx="194842" cy="1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211" y="5691815"/>
            <a:ext cx="194842" cy="1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Gerade Verbindung 106"/>
          <p:cNvCxnSpPr/>
          <p:nvPr/>
        </p:nvCxnSpPr>
        <p:spPr>
          <a:xfrm>
            <a:off x="2785404" y="2452777"/>
            <a:ext cx="0" cy="7423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itel 1"/>
          <p:cNvSpPr txBox="1">
            <a:spLocks/>
          </p:cNvSpPr>
          <p:nvPr/>
        </p:nvSpPr>
        <p:spPr>
          <a:xfrm>
            <a:off x="1671713" y="2109376"/>
            <a:ext cx="395127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WLAN</a:t>
            </a:r>
          </a:p>
        </p:txBody>
      </p:sp>
      <p:sp>
        <p:nvSpPr>
          <p:cNvPr id="195" name="Titel 1"/>
          <p:cNvSpPr txBox="1">
            <a:spLocks/>
          </p:cNvSpPr>
          <p:nvPr/>
        </p:nvSpPr>
        <p:spPr>
          <a:xfrm>
            <a:off x="3388759" y="7477462"/>
            <a:ext cx="1327976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QuicklineTV UHD-Box</a:t>
            </a:r>
          </a:p>
        </p:txBody>
      </p:sp>
      <p:pic>
        <p:nvPicPr>
          <p:cNvPr id="198" name="Picture 19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705" y="5068195"/>
            <a:ext cx="610528" cy="2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" name="Titel 1"/>
          <p:cNvSpPr txBox="1">
            <a:spLocks/>
          </p:cNvSpPr>
          <p:nvPr/>
        </p:nvSpPr>
        <p:spPr>
          <a:xfrm>
            <a:off x="3018602" y="5297875"/>
            <a:ext cx="571560" cy="39856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Switch, 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Router!</a:t>
            </a:r>
          </a:p>
        </p:txBody>
      </p:sp>
      <p:cxnSp>
        <p:nvCxnSpPr>
          <p:cNvPr id="203" name="Gerade Verbindung 202"/>
          <p:cNvCxnSpPr/>
          <p:nvPr/>
        </p:nvCxnSpPr>
        <p:spPr>
          <a:xfrm>
            <a:off x="1119572" y="5618104"/>
            <a:ext cx="473036" cy="12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el 1"/>
          <p:cNvSpPr txBox="1">
            <a:spLocks/>
          </p:cNvSpPr>
          <p:nvPr/>
        </p:nvSpPr>
        <p:spPr>
          <a:xfrm>
            <a:off x="5518244" y="9537923"/>
            <a:ext cx="882556" cy="206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11. Mai 2020_1500/IN</a:t>
            </a:r>
          </a:p>
        </p:txBody>
      </p:sp>
      <p:sp>
        <p:nvSpPr>
          <p:cNvPr id="88" name="Titel 1"/>
          <p:cNvSpPr txBox="1">
            <a:spLocks/>
          </p:cNvSpPr>
          <p:nvPr/>
        </p:nvSpPr>
        <p:spPr>
          <a:xfrm>
            <a:off x="1692029" y="7469656"/>
            <a:ext cx="1015451" cy="354231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Anschluss muss rückwärtstauglich sein!</a:t>
            </a:r>
          </a:p>
        </p:txBody>
      </p:sp>
      <p:sp>
        <p:nvSpPr>
          <p:cNvPr id="90" name="Titel 1"/>
          <p:cNvSpPr txBox="1">
            <a:spLocks/>
          </p:cNvSpPr>
          <p:nvPr/>
        </p:nvSpPr>
        <p:spPr>
          <a:xfrm>
            <a:off x="557648" y="5647759"/>
            <a:ext cx="839351" cy="264091"/>
          </a:xfrm>
          <a:prstGeom prst="rect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  <a:r>
              <a:rPr lang="de-CH" sz="700" dirty="0" err="1">
                <a:latin typeface="Arial" panose="020B0604020202020204" pitchFamily="34" charset="0"/>
                <a:cs typeface="Arial" panose="020B0604020202020204" pitchFamily="34" charset="0"/>
              </a:rPr>
              <a:t>AirTies</a:t>
            </a:r>
            <a:b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Access-Point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 flipV="1">
            <a:off x="1457552" y="7775402"/>
            <a:ext cx="18823" cy="113761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V="1">
            <a:off x="4729163" y="7748416"/>
            <a:ext cx="11338" cy="116936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H="1" flipV="1">
            <a:off x="1475018" y="8908999"/>
            <a:ext cx="3262082" cy="640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4150732" y="8190783"/>
            <a:ext cx="0" cy="313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itel 1"/>
          <p:cNvSpPr txBox="1">
            <a:spLocks/>
          </p:cNvSpPr>
          <p:nvPr/>
        </p:nvSpPr>
        <p:spPr>
          <a:xfrm>
            <a:off x="4154361" y="8224456"/>
            <a:ext cx="396044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HDMI</a:t>
            </a:r>
          </a:p>
        </p:txBody>
      </p:sp>
      <p:sp>
        <p:nvSpPr>
          <p:cNvPr id="131" name="Titel 1"/>
          <p:cNvSpPr txBox="1">
            <a:spLocks/>
          </p:cNvSpPr>
          <p:nvPr/>
        </p:nvSpPr>
        <p:spPr>
          <a:xfrm>
            <a:off x="3553762" y="8726203"/>
            <a:ext cx="1132538" cy="202252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1. TV UHD-Box</a:t>
            </a:r>
          </a:p>
        </p:txBody>
      </p:sp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79" y="8409473"/>
            <a:ext cx="453039" cy="45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70" y="8650278"/>
            <a:ext cx="194842" cy="1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8" name="Gerade Verbindung 107"/>
          <p:cNvCxnSpPr/>
          <p:nvPr/>
        </p:nvCxnSpPr>
        <p:spPr>
          <a:xfrm flipV="1">
            <a:off x="1892300" y="8705850"/>
            <a:ext cx="1739900" cy="50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79" y="7082323"/>
            <a:ext cx="453039" cy="45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820" y="7323128"/>
            <a:ext cx="194842" cy="1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Titel 1"/>
          <p:cNvSpPr txBox="1">
            <a:spLocks/>
          </p:cNvSpPr>
          <p:nvPr/>
        </p:nvSpPr>
        <p:spPr>
          <a:xfrm>
            <a:off x="4772853" y="8647158"/>
            <a:ext cx="798118" cy="26385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Zusatzbox </a:t>
            </a:r>
          </a:p>
        </p:txBody>
      </p:sp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05" y="6448369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007" y="7780327"/>
            <a:ext cx="808224" cy="4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51" y="7117689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01" y="8381339"/>
            <a:ext cx="767438" cy="38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5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5270500"/>
            <a:ext cx="28629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5180">
            <a:off x="567679" y="5115446"/>
            <a:ext cx="288032" cy="23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3" name="Gerade Verbindung 162"/>
          <p:cNvCxnSpPr>
            <a:stCxn id="160" idx="1"/>
          </p:cNvCxnSpPr>
          <p:nvPr/>
        </p:nvCxnSpPr>
        <p:spPr>
          <a:xfrm flipH="1">
            <a:off x="1912828" y="8576244"/>
            <a:ext cx="1702873" cy="3716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>
            <a:off x="1955800" y="7435850"/>
            <a:ext cx="1519237" cy="156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itel 1"/>
          <p:cNvSpPr txBox="1">
            <a:spLocks/>
          </p:cNvSpPr>
          <p:nvPr/>
        </p:nvSpPr>
        <p:spPr>
          <a:xfrm>
            <a:off x="2115127" y="8462082"/>
            <a:ext cx="1172031" cy="421568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LAN-Kabel</a:t>
            </a:r>
          </a:p>
          <a:p>
            <a:pPr algn="l"/>
            <a:endParaRPr lang="de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HF-Kabel</a:t>
            </a:r>
          </a:p>
        </p:txBody>
      </p:sp>
      <p:pic>
        <p:nvPicPr>
          <p:cNvPr id="97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9349">
            <a:off x="4231665" y="5050837"/>
            <a:ext cx="184963" cy="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6778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A4-Papier (210 x 297 mm)</PresentationFormat>
  <Paragraphs>83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Installation QuicklineTV «UHD-Box»   Internet-Modem / Separate Räume</vt:lpstr>
      <vt:lpstr>Gleicher Raum / UHD-Box</vt:lpstr>
      <vt:lpstr>Internet-Modem / Separate Räume / moderne Hausverkabelung</vt:lpstr>
    </vt:vector>
  </TitlesOfParts>
  <Company>GAG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Kurt Hohler</dc:creator>
  <cp:lastModifiedBy>Sabrina Indermühle</cp:lastModifiedBy>
  <cp:revision>193</cp:revision>
  <cp:lastPrinted>2020-05-11T13:58:00Z</cp:lastPrinted>
  <dcterms:created xsi:type="dcterms:W3CDTF">2017-03-20T08:12:50Z</dcterms:created>
  <dcterms:modified xsi:type="dcterms:W3CDTF">2020-05-11T13:58:48Z</dcterms:modified>
</cp:coreProperties>
</file>